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79" r:id="rId3"/>
    <p:sldId id="260" r:id="rId4"/>
    <p:sldId id="280" r:id="rId5"/>
    <p:sldId id="271" r:id="rId6"/>
    <p:sldId id="281" r:id="rId7"/>
    <p:sldId id="269" r:id="rId8"/>
    <p:sldId id="272" r:id="rId9"/>
    <p:sldId id="277" r:id="rId10"/>
    <p:sldId id="276" r:id="rId11"/>
    <p:sldId id="267" r:id="rId12"/>
    <p:sldId id="270" r:id="rId13"/>
    <p:sldId id="274" r:id="rId14"/>
    <p:sldId id="282" r:id="rId15"/>
    <p:sldId id="278" r:id="rId16"/>
    <p:sldId id="266" r:id="rId17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22" autoAdjust="0"/>
  </p:normalViewPr>
  <p:slideViewPr>
    <p:cSldViewPr>
      <p:cViewPr varScale="1">
        <p:scale>
          <a:sx n="69" d="100"/>
          <a:sy n="69" d="100"/>
        </p:scale>
        <p:origin x="96" y="762"/>
      </p:cViewPr>
      <p:guideLst>
        <p:guide orient="horz" pos="3239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1.png"/><Relationship Id="rId7" Type="http://schemas.openxmlformats.org/officeDocument/2006/relationships/image" Target="../media/image36.png"/><Relationship Id="rId12" Type="http://schemas.openxmlformats.org/officeDocument/2006/relationships/image" Target="../media/image4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7.png"/><Relationship Id="rId5" Type="http://schemas.openxmlformats.org/officeDocument/2006/relationships/image" Target="../media/image34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32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2.png"/><Relationship Id="rId11" Type="http://schemas.openxmlformats.org/officeDocument/2006/relationships/image" Target="../media/image54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31.png"/><Relationship Id="rId7" Type="http://schemas.openxmlformats.org/officeDocument/2006/relationships/image" Target="../media/image36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image" Target="../media/image30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59.png"/><Relationship Id="rId5" Type="http://schemas.openxmlformats.org/officeDocument/2006/relationships/image" Target="../media/image34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3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7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1.png"/><Relationship Id="rId7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1.png"/><Relationship Id="rId7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1371600"/>
            <a:ext cx="16002000" cy="803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5200" y="952500"/>
            <a:ext cx="16344900" cy="850900"/>
          </a:xfrm>
          <a:prstGeom prst="rect">
            <a:avLst/>
          </a:prstGeom>
          <a:effectLst>
            <a:outerShdw dist="39040" dir="5400000">
              <a:srgbClr val="9E9E9E">
                <a:alpha val="100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4394200" y="7670800"/>
            <a:ext cx="9486900" cy="317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7899"/>
              </a:lnSpc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latin typeface="맑은 고딕"/>
              </a:rPr>
              <a:t>김민규</a:t>
            </a:r>
            <a:r>
              <a:rPr lang="en-US" sz="1800" b="0" i="0" u="none" strike="noStrike">
                <a:solidFill>
                  <a:srgbClr val="000000"/>
                </a:solidFill>
                <a:latin typeface="맑은 고딕"/>
              </a:rPr>
              <a:t>      </a:t>
            </a:r>
            <a:r>
              <a:rPr lang="ko-KR" sz="1800" b="0" i="0" u="none" strike="noStrike">
                <a:solidFill>
                  <a:srgbClr val="000000"/>
                </a:solidFill>
                <a:latin typeface="맑은 고딕"/>
              </a:rPr>
              <a:t>ㅣ</a:t>
            </a:r>
            <a:r>
              <a:rPr lang="en-US" sz="1800" b="0" i="0" u="none" strike="noStrike">
                <a:solidFill>
                  <a:srgbClr val="000000"/>
                </a:solidFill>
                <a:latin typeface="맑은 고딕"/>
              </a:rPr>
              <a:t>       0</a:t>
            </a:r>
            <a:r>
              <a:rPr lang="en-US" altLang="ko-KR" sz="1800" b="0" i="0" u="none" strike="noStrike">
                <a:solidFill>
                  <a:srgbClr val="000000"/>
                </a:solidFill>
                <a:latin typeface="맑은 고딕"/>
              </a:rPr>
              <a:t>1</a:t>
            </a:r>
            <a:r>
              <a:rPr lang="en-US" sz="1800" b="0" i="0" u="none" strike="noStrike">
                <a:solidFill>
                  <a:srgbClr val="000000"/>
                </a:solidFill>
                <a:latin typeface="맑은 고딕"/>
              </a:rPr>
              <a:t>0.</a:t>
            </a:r>
            <a:r>
              <a:rPr lang="en-US" altLang="ko-KR" sz="1800" b="0" i="0" u="none" strike="noStrike">
                <a:solidFill>
                  <a:srgbClr val="000000"/>
                </a:solidFill>
                <a:latin typeface="맑은 고딕"/>
              </a:rPr>
              <a:t>8410</a:t>
            </a:r>
            <a:r>
              <a:rPr lang="en-US" sz="1800" b="0" i="0" u="none" strike="noStrike">
                <a:solidFill>
                  <a:srgbClr val="000000"/>
                </a:solidFill>
                <a:latin typeface="맑은 고딕"/>
              </a:rPr>
              <a:t>.</a:t>
            </a:r>
            <a:r>
              <a:rPr lang="en-US" altLang="ko-KR" sz="1800" b="0" i="0" u="none" strike="noStrike">
                <a:solidFill>
                  <a:srgbClr val="000000"/>
                </a:solidFill>
                <a:latin typeface="맑은 고딕"/>
              </a:rPr>
              <a:t>4725</a:t>
            </a:r>
            <a:r>
              <a:rPr lang="en-US" sz="1800" b="0" i="0" u="none" strike="noStrike">
                <a:solidFill>
                  <a:srgbClr val="000000"/>
                </a:solidFill>
                <a:latin typeface="맑은 고딕"/>
              </a:rPr>
              <a:t>        </a:t>
            </a:r>
            <a:r>
              <a:rPr lang="ko-KR" sz="1800" b="0" i="0" u="none" strike="noStrike">
                <a:solidFill>
                  <a:srgbClr val="000000"/>
                </a:solidFill>
                <a:latin typeface="맑은 고딕"/>
              </a:rPr>
              <a:t>ㅣ</a:t>
            </a:r>
            <a:r>
              <a:rPr lang="en-US" sz="1800" b="0" i="0" u="none" strike="noStrike">
                <a:solidFill>
                  <a:srgbClr val="000000"/>
                </a:solidFill>
                <a:latin typeface="맑은 고딕"/>
              </a:rPr>
              <a:t>      </a:t>
            </a:r>
            <a:r>
              <a:rPr lang="en-US" altLang="ko-KR" sz="1800" b="0" i="0" u="none" strike="noStrike">
                <a:solidFill>
                  <a:srgbClr val="000000"/>
                </a:solidFill>
                <a:latin typeface="맑은 고딕"/>
              </a:rPr>
              <a:t>prcsc05</a:t>
            </a:r>
            <a:r>
              <a:rPr lang="en-US" sz="1800" b="0" i="0" u="none" strike="noStrike">
                <a:solidFill>
                  <a:srgbClr val="000000"/>
                </a:solidFill>
                <a:latin typeface="맑은 고딕"/>
              </a:rPr>
              <a:t>@</a:t>
            </a:r>
            <a:r>
              <a:rPr lang="en-US" altLang="ko-KR" sz="1800" b="0" i="0" u="none" strike="noStrike">
                <a:solidFill>
                  <a:srgbClr val="000000"/>
                </a:solidFill>
                <a:latin typeface="맑은 고딕"/>
              </a:rPr>
              <a:t>gmail</a:t>
            </a:r>
            <a:r>
              <a:rPr lang="en-US" sz="1800" b="0" i="0" u="none" strike="noStrike">
                <a:solidFill>
                  <a:srgbClr val="000000"/>
                </a:solidFill>
                <a:latin typeface="맑은 고딕"/>
              </a:rPr>
              <a:t>.com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-2147483648"/>
            <a:ext cx="0" cy="0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41500" y="1181100"/>
            <a:ext cx="342900" cy="342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943100" y="-279400"/>
            <a:ext cx="139700" cy="1727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0" y="-2147483648"/>
            <a:ext cx="0" cy="0"/>
            <a:chOff x="0" y="0"/>
            <a:chExt cx="914400" cy="91440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103600" y="1181100"/>
            <a:ext cx="342900" cy="342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205200" y="-279400"/>
            <a:ext cx="139700" cy="1727200"/>
          </a:xfrm>
          <a:prstGeom prst="rect">
            <a:avLst/>
          </a:prstGeom>
        </p:spPr>
      </p:pic>
      <p:sp>
        <p:nvSpPr>
          <p:cNvPr id="11" name="TextBox 12"/>
          <p:cNvSpPr txBox="1"/>
          <p:nvPr/>
        </p:nvSpPr>
        <p:spPr>
          <a:xfrm>
            <a:off x="3632200" y="2793999"/>
            <a:ext cx="11023600" cy="356870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lvl="0" indent="0" algn="ctr" defTabSz="914400" rtl="0" eaLnBrk="1" latinLnBrk="0" hangingPunct="1">
              <a:lnSpc>
                <a:spcPct val="99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800" b="0" i="0" u="none" strike="noStrike" kern="1200" cap="none" spc="-400" normalizeH="0" baseline="0">
                <a:solidFill>
                  <a:srgbClr val="9E9E9E"/>
                </a:solidFill>
                <a:latin typeface="맑은 고딕"/>
              </a:rPr>
              <a:t>Btn_debounce</a:t>
            </a:r>
            <a:r>
              <a:rPr kumimoji="0" lang="ko-KR" altLang="en-US" sz="10800" b="0" i="0" u="none" strike="noStrike" kern="1200" cap="none" spc="-400" normalizeH="0" baseline="0">
                <a:solidFill>
                  <a:srgbClr val="9E9E9E"/>
                </a:solidFill>
                <a:latin typeface="맑은 고딕"/>
              </a:rPr>
              <a:t> </a:t>
            </a:r>
            <a:r>
              <a:rPr kumimoji="0" lang="en-US" altLang="ko-KR" sz="10800" b="0" i="0" u="none" strike="noStrike" kern="1200" cap="none" spc="-400" normalizeH="0" baseline="0">
                <a:solidFill>
                  <a:srgbClr val="9E9E9E"/>
                </a:solidFill>
                <a:latin typeface="맑은 고딕"/>
              </a:rPr>
              <a:t>&amp;&amp;</a:t>
            </a:r>
          </a:p>
          <a:p>
            <a:pPr marL="0" lvl="0" indent="0" algn="ctr" defTabSz="914400" rtl="0" eaLnBrk="1" latinLnBrk="0" hangingPunct="1">
              <a:lnSpc>
                <a:spcPct val="99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800" b="0" i="0" u="none" strike="noStrike" kern="1200" cap="none" spc="-400" normalizeH="0" baseline="0">
                <a:solidFill>
                  <a:srgbClr val="9E9E9E"/>
                </a:solidFill>
                <a:latin typeface="맑은 고딕"/>
              </a:rPr>
              <a:t>전자 레인지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altLang="ko-KR" sz="1200" b="0" i="0" u="none" strike="noStrike">
                <a:solidFill>
                  <a:srgbClr val="000000"/>
                </a:solidFill>
                <a:latin typeface="맑은 고딕"/>
              </a:rPr>
              <a:t>FPGA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5400000">
            <a:off x="5588000" y="5016500"/>
            <a:ext cx="80264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46199" y="1104900"/>
            <a:ext cx="7797800" cy="1028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altLang="ko-KR" sz="5800" b="1" i="0" u="none" strike="noStrike" spc="-200">
                <a:solidFill>
                  <a:srgbClr val="9E9E9E"/>
                </a:solidFill>
                <a:latin typeface="맑은 고딕"/>
              </a:rPr>
              <a:t>TOP Schematic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91" y="2783305"/>
            <a:ext cx="16909312" cy="479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6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05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 rot="5400000">
            <a:off x="13042900" y="3073400"/>
            <a:ext cx="2933700" cy="4699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 rot="5400000">
            <a:off x="9258300" y="3073400"/>
            <a:ext cx="2933700" cy="4699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 rot="5400000">
            <a:off x="5461000" y="3073400"/>
            <a:ext cx="2933700" cy="4699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 rot="5400000">
            <a:off x="1943100" y="3441700"/>
            <a:ext cx="2933700" cy="3975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3022600" y="6565900"/>
            <a:ext cx="520700" cy="520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048000" y="6705600"/>
            <a:ext cx="457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600" b="0" i="0" u="none" strike="noStrike" spc="-100">
                <a:solidFill>
                  <a:srgbClr val="000000"/>
                </a:solidFill>
                <a:latin typeface="맑은 고딕"/>
                <a:ea typeface="맑은 고딕"/>
              </a:rPr>
              <a:t>1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6858000" y="6565900"/>
            <a:ext cx="520700" cy="520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883400" y="6705600"/>
            <a:ext cx="457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600" b="0" i="0" u="none" strike="noStrike" spc="-100">
                <a:solidFill>
                  <a:srgbClr val="000000"/>
                </a:solidFill>
                <a:latin typeface="맑은 고딕"/>
                <a:ea typeface="맑은 고딕"/>
              </a:rPr>
              <a:t>2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0693400" y="6565900"/>
            <a:ext cx="520700" cy="5207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0731500" y="6705600"/>
            <a:ext cx="457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600" b="0" i="0" u="none" strike="noStrike" spc="-100">
                <a:solidFill>
                  <a:srgbClr val="000000"/>
                </a:solidFill>
                <a:latin typeface="맑은 고딕"/>
                <a:ea typeface="맑은 고딕"/>
              </a:rPr>
              <a:t>3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4528800" y="6565900"/>
            <a:ext cx="520700" cy="5207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4566900" y="6705600"/>
            <a:ext cx="457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600" b="0" i="0" u="none" strike="noStrike" spc="-100">
                <a:solidFill>
                  <a:srgbClr val="000000"/>
                </a:solidFill>
                <a:latin typeface="맑은 고딕"/>
                <a:ea typeface="맑은 고딕"/>
              </a:rPr>
              <a:t>4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4338300" y="4508500"/>
            <a:ext cx="901700" cy="901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0502900" y="4508500"/>
            <a:ext cx="901700" cy="901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2832100" y="4495800"/>
            <a:ext cx="901700" cy="901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6667500" y="4508500"/>
            <a:ext cx="901700" cy="9017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397000" y="5816600"/>
            <a:ext cx="37592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000" b="0" i="0" u="none" strike="noStrike" spc="-100">
                <a:solidFill>
                  <a:srgbClr val="000000"/>
                </a:solidFill>
                <a:latin typeface="맑은 고딕"/>
              </a:rPr>
              <a:t>btn_debounce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245100" y="5816600"/>
            <a:ext cx="37592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000" b="0" i="0" u="none" strike="noStrike" spc="-100">
                <a:solidFill>
                  <a:srgbClr val="000000"/>
                </a:solidFill>
                <a:latin typeface="맑은 고딕"/>
              </a:rPr>
              <a:t>watch_cu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080500" y="5816600"/>
            <a:ext cx="37592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000" b="0" i="0" u="none" strike="noStrike" spc="-100">
                <a:solidFill>
                  <a:srgbClr val="000000"/>
                </a:solidFill>
                <a:latin typeface="맑은 고딕"/>
              </a:rPr>
              <a:t>watch_dp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915900" y="5816600"/>
            <a:ext cx="37592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000" b="0" i="0" u="none" strike="noStrike" spc="-100">
                <a:solidFill>
                  <a:srgbClr val="000000"/>
                </a:solidFill>
                <a:latin typeface="맑은 고딕"/>
              </a:rPr>
              <a:t>fnd_contllorer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828800" y="7429500"/>
            <a:ext cx="2895600" cy="749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9400"/>
              </a:lnSpc>
              <a:defRPr/>
            </a:pPr>
            <a:r>
              <a:rPr lang="en-US" altLang="ko-KR" sz="1900" b="0" i="0" u="none" strike="noStrike">
                <a:solidFill>
                  <a:srgbClr val="000000"/>
                </a:solidFill>
                <a:latin typeface="맑은 고딕"/>
              </a:rPr>
              <a:t>I.O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/>
              </a:rPr>
              <a:t>에 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/>
              </a:rPr>
              <a:t>10ms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/>
              </a:rPr>
              <a:t>만큼 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/>
              </a:rPr>
              <a:t>filter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664200" y="7429500"/>
            <a:ext cx="2946400" cy="749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9400"/>
              </a:lnSpc>
              <a:defRPr/>
            </a:pPr>
            <a:r>
              <a:rPr lang="en-US" altLang="ko-KR" sz="1900" b="0" i="0" u="none" strike="noStrike">
                <a:solidFill>
                  <a:srgbClr val="000000"/>
                </a:solidFill>
                <a:latin typeface="맑은 고딕"/>
              </a:rPr>
              <a:t>FSM 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/>
              </a:rPr>
              <a:t>기반 상태 컨트롤러 </a:t>
            </a:r>
          </a:p>
          <a:p>
            <a:pPr lvl="0" algn="ctr">
              <a:lnSpc>
                <a:spcPct val="149400"/>
              </a:lnSpc>
              <a:defRPr/>
            </a:pPr>
            <a:r>
              <a:rPr lang="ko-KR" altLang="en-US" sz="1900" b="0" i="0" u="none" strike="noStrike">
                <a:solidFill>
                  <a:srgbClr val="000000"/>
                </a:solidFill>
                <a:latin typeface="맑은 고딕"/>
              </a:rPr>
              <a:t>유닛</a:t>
            </a:r>
            <a:r>
              <a:rPr lang="en-US" sz="19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</a:p>
          <a:p>
            <a:pPr lvl="0" algn="ctr">
              <a:lnSpc>
                <a:spcPct val="149400"/>
              </a:lnSpc>
              <a:defRPr/>
            </a:pPr>
            <a:endParaRPr lang="en-US" altLang="ko-KR" sz="1900" b="0" i="0" u="none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9512300" y="7429500"/>
            <a:ext cx="2895600" cy="749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9400"/>
              </a:lnSpc>
              <a:defRPr/>
            </a:pPr>
            <a:r>
              <a:rPr lang="en-US" altLang="ko-KR" sz="1900" b="0" i="0" u="none" strike="noStrike" dirty="0" err="1" smtClean="0">
                <a:solidFill>
                  <a:srgbClr val="000000"/>
                </a:solidFill>
                <a:latin typeface="맑은 고딕"/>
              </a:rPr>
              <a:t>data_path</a:t>
            </a:r>
            <a:r>
              <a:rPr lang="ko-KR" altLang="en-US" sz="1900" dirty="0" smtClean="0">
                <a:solidFill>
                  <a:srgbClr val="000000"/>
                </a:solidFill>
                <a:latin typeface="맑은 고딕"/>
                <a:ea typeface="맑은 고딕"/>
              </a:rPr>
              <a:t>를 </a:t>
            </a:r>
            <a:endParaRPr lang="en-US" altLang="ko-KR" sz="19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ctr">
              <a:lnSpc>
                <a:spcPct val="149400"/>
              </a:lnSpc>
              <a:defRPr/>
            </a:pPr>
            <a:r>
              <a:rPr lang="ko-KR" altLang="en-US" sz="1900" b="0" i="0" u="none" strike="noStrike" dirty="0" smtClean="0">
                <a:solidFill>
                  <a:srgbClr val="000000"/>
                </a:solidFill>
                <a:latin typeface="맑은 고딕"/>
                <a:ea typeface="맑은 고딕"/>
              </a:rPr>
              <a:t>통해서 </a:t>
            </a:r>
            <a:r>
              <a:rPr lang="ko-KR" altLang="en-US" sz="1900" b="0" i="0" u="none" strike="noStrike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자리수</a:t>
            </a:r>
            <a:r>
              <a:rPr lang="ko-KR" altLang="en-US" sz="1900" b="0" i="0" u="none" strike="noStrike" dirty="0" smtClean="0">
                <a:solidFill>
                  <a:srgbClr val="000000"/>
                </a:solidFill>
                <a:latin typeface="맑은 고딕"/>
                <a:ea typeface="맑은 고딕"/>
              </a:rPr>
              <a:t> 통제</a:t>
            </a:r>
            <a:endParaRPr lang="en-US" sz="1900" b="0" i="0" u="none" strike="noStrike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78200" y="2197100"/>
            <a:ext cx="11518900" cy="1028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sz="5800" b="1" i="0" u="none" strike="noStrike">
                <a:solidFill>
                  <a:srgbClr val="000000"/>
                </a:solidFill>
                <a:latin typeface="맑은 고딕"/>
              </a:rPr>
              <a:t>프로세스</a:t>
            </a:r>
            <a:r>
              <a:rPr lang="en-US" sz="5800" b="1" i="0" u="none" strike="noStrike" spc="-200">
                <a:solidFill>
                  <a:srgbClr val="9E9E9E"/>
                </a:solidFill>
                <a:latin typeface="맑은 고딕"/>
                <a:ea typeface="맑은 고딕"/>
              </a:rPr>
              <a:t> </a:t>
            </a:r>
            <a:r>
              <a:rPr lang="ko-KR" sz="5800" b="1" i="0" u="none" strike="noStrike" spc="-200">
                <a:solidFill>
                  <a:srgbClr val="9E9E9E"/>
                </a:solidFill>
                <a:latin typeface="맑은 고딕"/>
              </a:rPr>
              <a:t>레이아웃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28000" y="1587500"/>
            <a:ext cx="2032000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24499"/>
              </a:lnSpc>
              <a:defRPr/>
            </a:pPr>
            <a:r>
              <a:rPr lang="en-US" sz="1600" b="0" i="0" u="none" strike="noStrike" spc="-100">
                <a:solidFill>
                  <a:srgbClr val="595959"/>
                </a:solidFill>
                <a:latin typeface="맑은 고딕"/>
                <a:ea typeface="맑은 고딕"/>
              </a:rPr>
              <a:t>l   Process   l</a:t>
            </a:r>
          </a:p>
        </p:txBody>
      </p:sp>
      <p:sp>
        <p:nvSpPr>
          <p:cNvPr id="38" name="TextBox 34"/>
          <p:cNvSpPr txBox="1"/>
          <p:nvPr/>
        </p:nvSpPr>
        <p:spPr>
          <a:xfrm>
            <a:off x="13258800" y="7518400"/>
            <a:ext cx="2895600" cy="7493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ctr" defTabSz="914400" rtl="0" eaLnBrk="1" latinLnBrk="0" hangingPunct="1">
              <a:lnSpc>
                <a:spcPct val="1494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2X1 MUX</a:t>
            </a:r>
            <a:r>
              <a:rPr kumimoji="0" lang="ko-KR" altLang="en-US" sz="1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로 </a:t>
            </a:r>
          </a:p>
          <a:p>
            <a:pPr marL="0" lvl="0" indent="0" algn="ctr" defTabSz="914400" rtl="0" eaLnBrk="1" latinLnBrk="0" hangingPunct="1">
              <a:lnSpc>
                <a:spcPct val="1494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기존 제공된 </a:t>
            </a:r>
            <a:r>
              <a:rPr kumimoji="0" lang="en-US" altLang="ko-KR" sz="1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logic</a:t>
            </a:r>
            <a:r>
              <a:rPr kumimoji="0" lang="ko-KR" altLang="en-US" sz="1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 또는</a:t>
            </a:r>
          </a:p>
          <a:p>
            <a:pPr marL="0" lvl="0" indent="0" algn="ctr" defTabSz="914400" rtl="0" eaLnBrk="1" latinLnBrk="0" hangingPunct="1">
              <a:lnSpc>
                <a:spcPct val="1494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전자 레인지 선택 출력</a:t>
            </a:r>
            <a:r>
              <a:rPr kumimoji="0" lang="en-US" altLang="ko-KR" sz="1900" b="0" i="0" u="none" strike="noStrike" kern="1200" cap="none" spc="0" normalizeH="0" baseline="0">
                <a:solidFill>
                  <a:srgbClr val="000000"/>
                </a:solidFill>
                <a:latin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964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altLang="ko-KR" sz="1200" b="0" i="0" u="none" strike="noStrike">
                <a:solidFill>
                  <a:srgbClr val="000000"/>
                </a:solidFill>
                <a:latin typeface="맑은 고딕"/>
              </a:rPr>
              <a:t>FPGA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endParaRPr lang="en-US" sz="1200" b="0" i="0" u="none" strike="noStrike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5400000">
            <a:off x="5588000" y="5016500"/>
            <a:ext cx="80264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46200" y="1371600"/>
            <a:ext cx="10312400" cy="1028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altLang="ko-KR" sz="5800" b="1" i="0" u="none" strike="noStrike" spc="-200">
                <a:solidFill>
                  <a:srgbClr val="9E9E9E"/>
                </a:solidFill>
                <a:latin typeface="맑은 고딕"/>
              </a:rPr>
              <a:t>TestBench</a:t>
            </a:r>
            <a:r>
              <a:rPr lang="ko-KR" altLang="en-US" sz="5800" b="1" i="0" u="none" strike="noStrike" spc="-200">
                <a:solidFill>
                  <a:srgbClr val="9E9E9E"/>
                </a:solidFill>
                <a:latin typeface="맑은 고딕"/>
              </a:rPr>
              <a:t> </a:t>
            </a:r>
            <a:r>
              <a:rPr lang="en-US" altLang="ko-KR" sz="5800" b="1" i="0" u="none" strike="noStrike" spc="-200">
                <a:solidFill>
                  <a:srgbClr val="9E9E9E"/>
                </a:solidFill>
                <a:latin typeface="맑은 고딕"/>
              </a:rPr>
              <a:t> </a:t>
            </a:r>
            <a:r>
              <a:rPr lang="en-US" altLang="ko-KR" sz="3000" b="1" i="0" u="none" strike="noStrike" spc="-200">
                <a:solidFill>
                  <a:srgbClr val="9E9E9E"/>
                </a:solidFill>
                <a:latin typeface="맑은 고딕"/>
              </a:rPr>
              <a:t>(Btn_debounece)</a:t>
            </a:r>
            <a:r>
              <a:rPr lang="ko-KR" altLang="en-US" sz="5800" b="1" i="0" u="none" strike="noStrike" spc="-200">
                <a:solidFill>
                  <a:srgbClr val="9E9E9E"/>
                </a:solidFill>
                <a:latin typeface="맑은 고딕"/>
              </a:rPr>
              <a:t> 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23900" y="2476500"/>
            <a:ext cx="16840200" cy="355542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638800" y="3467100"/>
            <a:ext cx="3276600" cy="1447800"/>
          </a:xfrm>
          <a:prstGeom prst="rect">
            <a:avLst/>
          </a:prstGeom>
          <a:solidFill>
            <a:schemeClr val="lt1">
              <a:alpha val="0"/>
            </a:scheme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latin typeface="맑은 고딕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430000" y="3390900"/>
            <a:ext cx="2743200" cy="2286000"/>
          </a:xfrm>
          <a:prstGeom prst="rect">
            <a:avLst/>
          </a:prstGeom>
          <a:solidFill>
            <a:srgbClr val="FFFFFF">
              <a:alpha val="0"/>
            </a:srgbClr>
          </a:solidFill>
          <a:ln w="63500" cap="flat" cmpd="sng" algn="ctr">
            <a:solidFill>
              <a:srgbClr val="6182D6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21" name="아래쪽 화살표 20"/>
          <p:cNvSpPr/>
          <p:nvPr/>
        </p:nvSpPr>
        <p:spPr>
          <a:xfrm flipH="1" flipV="1">
            <a:off x="7848600" y="4991100"/>
            <a:ext cx="457199" cy="1600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latin typeface="맑은 고딕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038600" y="6743700"/>
            <a:ext cx="4724400" cy="152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atin typeface="맑은 고딕"/>
              </a:rPr>
              <a:t>똑같은 입력을 받았을 때</a:t>
            </a:r>
            <a:r>
              <a:rPr lang="en-US" altLang="ko-KR">
                <a:latin typeface="맑은 고딕"/>
              </a:rPr>
              <a:t>,</a:t>
            </a:r>
            <a:r>
              <a:rPr lang="ko-KR" altLang="en-US">
                <a:latin typeface="맑은 고딕"/>
              </a:rPr>
              <a:t> </a:t>
            </a:r>
          </a:p>
          <a:p>
            <a:pPr algn="ctr">
              <a:defRPr/>
            </a:pPr>
            <a:r>
              <a:rPr lang="en-US" altLang="ko-KR">
                <a:latin typeface="맑은 고딕"/>
              </a:rPr>
              <a:t>if</a:t>
            </a:r>
            <a:r>
              <a:rPr lang="ko-KR" altLang="en-US">
                <a:latin typeface="맑은 고딕"/>
              </a:rPr>
              <a:t>문 상단에 </a:t>
            </a:r>
            <a:r>
              <a:rPr lang="en-US" altLang="ko-KR">
                <a:latin typeface="맑은 고딕"/>
              </a:rPr>
              <a:t>BtnU</a:t>
            </a:r>
            <a:r>
              <a:rPr lang="ko-KR" altLang="en-US">
                <a:latin typeface="맑은 고딕"/>
              </a:rPr>
              <a:t>가 있기 때문에</a:t>
            </a:r>
          </a:p>
          <a:p>
            <a:pPr algn="ctr">
              <a:defRPr/>
            </a:pPr>
            <a:r>
              <a:rPr lang="ko-KR" altLang="en-US">
                <a:latin typeface="맑은 고딕"/>
              </a:rPr>
              <a:t>확실하게 </a:t>
            </a:r>
            <a:r>
              <a:rPr lang="en-US" altLang="ko-KR">
                <a:latin typeface="맑은 고딕"/>
              </a:rPr>
              <a:t>inc</a:t>
            </a:r>
            <a:r>
              <a:rPr lang="ko-KR" altLang="en-US">
                <a:latin typeface="맑은 고딕"/>
              </a:rPr>
              <a:t>가 올라감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0972800" y="6515100"/>
            <a:ext cx="3810000" cy="160020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atin typeface="맑은 고딕"/>
              </a:rPr>
              <a:t>BtnU</a:t>
            </a:r>
            <a:r>
              <a:rPr lang="ko-KR" altLang="en-US">
                <a:latin typeface="맑은 고딕"/>
              </a:rPr>
              <a:t>가 내려와 있어야</a:t>
            </a:r>
          </a:p>
          <a:p>
            <a:pPr algn="ctr">
              <a:defRPr/>
            </a:pPr>
            <a:r>
              <a:rPr lang="ko-KR" altLang="en-US">
                <a:latin typeface="맑은 고딕"/>
              </a:rPr>
              <a:t>비로소 </a:t>
            </a:r>
            <a:r>
              <a:rPr lang="en-US" altLang="ko-KR">
                <a:latin typeface="맑은 고딕"/>
              </a:rPr>
              <a:t>BTnD</a:t>
            </a:r>
            <a:r>
              <a:rPr lang="ko-KR" altLang="en-US">
                <a:latin typeface="맑은 고딕"/>
              </a:rPr>
              <a:t>이 작동</a:t>
            </a:r>
            <a:endParaRPr lang="en-US" altLang="ko-KR">
              <a:latin typeface="맑은 고딕"/>
            </a:endParaRPr>
          </a:p>
        </p:txBody>
      </p:sp>
      <p:sp>
        <p:nvSpPr>
          <p:cNvPr id="24" name="아래쪽 화살표 23"/>
          <p:cNvSpPr/>
          <p:nvPr/>
        </p:nvSpPr>
        <p:spPr>
          <a:xfrm flipH="1" flipV="1">
            <a:off x="12573000" y="5676900"/>
            <a:ext cx="457199" cy="762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>
              <a:alpha val="100000"/>
            </a:schemeClr>
          </a:solidFill>
          <a:ln w="25400" cap="flat" cmpd="sng" algn="ctr">
            <a:solidFill>
              <a:srgbClr val="263E5B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FFFFFF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84307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altLang="ko-KR" sz="1200" b="0" i="0" u="none" strike="noStrike">
                <a:solidFill>
                  <a:srgbClr val="000000"/>
                </a:solidFill>
                <a:latin typeface="맑은 고딕"/>
              </a:rPr>
              <a:t>FPGA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5400000">
            <a:off x="5588000" y="5016500"/>
            <a:ext cx="80264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46200" y="1371600"/>
            <a:ext cx="7797800" cy="1028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altLang="ko-KR" sz="5800" b="1" i="0" u="none" strike="noStrike" spc="-200" dirty="0" err="1" smtClean="0">
                <a:solidFill>
                  <a:srgbClr val="9E9E9E"/>
                </a:solidFill>
                <a:latin typeface="맑은 고딕"/>
              </a:rPr>
              <a:t>TestBenc</a:t>
            </a:r>
            <a:endParaRPr lang="en-US" altLang="ko-KR" sz="3000" b="1" i="0" u="none" strike="noStrike" spc="-200" dirty="0">
              <a:solidFill>
                <a:srgbClr val="9E9E9E"/>
              </a:solidFill>
              <a:latin typeface="맑은 고딕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355" y="2845544"/>
            <a:ext cx="15870902" cy="389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98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altLang="ko-KR" sz="1200" b="0" i="0" u="none" strike="noStrike">
                <a:solidFill>
                  <a:srgbClr val="000000"/>
                </a:solidFill>
                <a:latin typeface="맑은 고딕"/>
              </a:rPr>
              <a:t>FPGA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5588000" y="5016500"/>
            <a:ext cx="80264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46200" y="1371600"/>
            <a:ext cx="7797800" cy="1028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000" b="1" i="0" u="none" strike="noStrike" spc="-200" dirty="0" smtClean="0">
                <a:solidFill>
                  <a:srgbClr val="9E9E9E"/>
                </a:solidFill>
                <a:latin typeface="맑은 고딕"/>
              </a:rPr>
              <a:t>영상</a:t>
            </a:r>
            <a:endParaRPr lang="en-US" altLang="ko-KR" sz="3000" b="1" i="0" u="none" strike="noStrike" spc="-200" dirty="0">
              <a:solidFill>
                <a:srgbClr val="9E9E9E"/>
              </a:solidFill>
              <a:latin typeface="맑은 고딕"/>
            </a:endParaRPr>
          </a:p>
        </p:txBody>
      </p:sp>
      <p:pic>
        <p:nvPicPr>
          <p:cNvPr id="6" name="과제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 rot="16200000">
            <a:off x="6060282" y="607219"/>
            <a:ext cx="5786437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2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altLang="ko-KR" sz="1200" b="0" i="0" u="none" strike="noStrike">
                <a:solidFill>
                  <a:srgbClr val="000000"/>
                </a:solidFill>
                <a:latin typeface="맑은 고딕"/>
              </a:rPr>
              <a:t>FPGA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01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5400000">
            <a:off x="5588000" y="5016500"/>
            <a:ext cx="80264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762000" y="4838700"/>
            <a:ext cx="6096000" cy="2209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just">
              <a:lnSpc>
                <a:spcPct val="132800"/>
              </a:lnSpc>
              <a:defRPr/>
            </a:pPr>
            <a:r>
              <a:rPr lang="en-US" sz="1900" b="1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트러블슈팅: 동시 출력 문제 </a:t>
            </a:r>
          </a:p>
          <a:p>
            <a:pPr lvl="0" algn="just">
              <a:lnSpc>
                <a:spcPct val="132800"/>
              </a:lnSpc>
              <a:defRPr/>
            </a:pPr>
            <a:r>
              <a:rPr lang="ko-KR" altLang="en-US" sz="1900" b="1" i="0" u="none" strike="noStrike">
                <a:solidFill>
                  <a:srgbClr val="000000"/>
                </a:solidFill>
                <a:latin typeface="맑은 고딕"/>
              </a:rPr>
              <a:t>이전 설계에서는 </a:t>
            </a:r>
            <a:r>
              <a:rPr lang="en-US" sz="1900" b="1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동시 버튼 입력으로 인해 발생하는 오작동을 해결하기 위해 </a:t>
            </a:r>
            <a:r>
              <a:rPr lang="en-US" altLang="ko-KR" sz="1900" b="1" i="0" u="none" strike="noStrike">
                <a:solidFill>
                  <a:srgbClr val="000000"/>
                </a:solidFill>
                <a:latin typeface="맑은 고딕"/>
              </a:rPr>
              <a:t>FSM</a:t>
            </a:r>
            <a:r>
              <a:rPr lang="ko-KR" altLang="en-US" sz="1900" b="1" i="0" u="none" strike="noStrike">
                <a:solidFill>
                  <a:srgbClr val="000000"/>
                </a:solidFill>
                <a:latin typeface="맑은 고딕"/>
              </a:rPr>
              <a:t>을</a:t>
            </a:r>
            <a:r>
              <a:rPr lang="en-US" sz="1900" b="1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적용했습니다.</a:t>
            </a:r>
          </a:p>
          <a:p>
            <a:pPr lvl="0" algn="just">
              <a:lnSpc>
                <a:spcPct val="132800"/>
              </a:lnSpc>
              <a:defRPr/>
            </a:pPr>
            <a:endParaRPr lang="en-US" sz="1900" b="1" i="0" u="none" strike="noStrike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just">
              <a:lnSpc>
                <a:spcPct val="132800"/>
              </a:lnSpc>
              <a:defRPr/>
            </a:pPr>
            <a:r>
              <a:rPr lang="en-US" sz="1900" b="1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기존에는 increase_duty_btn과 decrease_duty_btn이 동시에 눌렸을 때 예상치 못한 출력이 발생할 수 있었습니다. 이를 방지하고자, 버튼 입력 후 WAIT 상태를 추가하여 DEBOUNCE_TIME 동안 r_counter_debounce를 통해 입력의 유효성을 검증합니다. 특히, WAIT 상태에서 increase_duty_btn의 조건을 decrease_duty_btn보다 먼저 확인하도록 설계하여, 혹시 모를 동시 입력 상황에서 increase 동작이 우선적으로 처리되도록 했습니다. 이로써 순간적인 노이즈나 동시 입력으로 인한 잘못된 상태 전이를 방지하고, 단 하나의 유효한 버튼 입력만 다음 상태(HIGH 또는 LOW)로 진행되도록 하여 동시 출력 문제를 성공적으로 해결했습니다.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01699" y="3086100"/>
            <a:ext cx="5575300" cy="431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24499"/>
              </a:lnSpc>
              <a:defRPr/>
            </a:pPr>
            <a:endParaRPr lang="ko-KR" altLang="en-US" sz="2400" b="0" i="0" u="none" strike="noStrike" spc="-10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88999" y="1409700"/>
            <a:ext cx="7797800" cy="1028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5800" b="1" i="0" u="none" strike="noStrike" spc="-200">
                <a:solidFill>
                  <a:srgbClr val="9E9E9E"/>
                </a:solidFill>
                <a:latin typeface="맑은 고딕"/>
              </a:rPr>
              <a:t>트러블 슈팅 </a:t>
            </a:r>
            <a:endParaRPr lang="en-US" altLang="ko-KR" sz="5800" b="1" i="0" u="none" strike="noStrike" spc="-200">
              <a:solidFill>
                <a:srgbClr val="9E9E9E"/>
              </a:solidFill>
              <a:latin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963400" y="4686300"/>
            <a:ext cx="272415" cy="360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>
              <a:latin typeface="맑은 고딕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9"/>
          <a:srcRect t="56270" r="2300"/>
          <a:stretch>
            <a:fillRect/>
          </a:stretch>
        </p:blipFill>
        <p:spPr>
          <a:xfrm>
            <a:off x="12496800" y="2286000"/>
            <a:ext cx="5105399" cy="5715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9"/>
          <a:srcRect r="-2300" b="45860"/>
          <a:stretch>
            <a:fillRect/>
          </a:stretch>
        </p:blipFill>
        <p:spPr>
          <a:xfrm>
            <a:off x="7239000" y="1181100"/>
            <a:ext cx="5410200" cy="784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5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Miri Company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06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8">
            <a:alphaModFix amt="60000"/>
          </a:blip>
          <a:stretch>
            <a:fillRect/>
          </a:stretch>
        </p:blipFill>
        <p:spPr>
          <a:xfrm>
            <a:off x="10833100" y="4140200"/>
            <a:ext cx="6845300" cy="4902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9">
            <a:alphaModFix amt="60000"/>
          </a:blip>
          <a:stretch>
            <a:fillRect/>
          </a:stretch>
        </p:blipFill>
        <p:spPr>
          <a:xfrm>
            <a:off x="4102100" y="4140200"/>
            <a:ext cx="6731000" cy="4902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 rot="5400000">
            <a:off x="1638300" y="6604000"/>
            <a:ext cx="49022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 rot="5400000">
            <a:off x="5003800" y="6604000"/>
            <a:ext cx="4902200" cy="1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 rot="5400000">
            <a:off x="8369300" y="6604000"/>
            <a:ext cx="4902200" cy="1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584200" y="4127500"/>
            <a:ext cx="17119600" cy="1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 rot="5400000">
            <a:off x="11734800" y="6604000"/>
            <a:ext cx="4902200" cy="1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930400" y="5181600"/>
            <a:ext cx="952500" cy="952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5295900" y="5181600"/>
            <a:ext cx="952500" cy="952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5405100" y="5181600"/>
            <a:ext cx="952500" cy="952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2039600" y="5181600"/>
            <a:ext cx="952500" cy="952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8661400" y="5181600"/>
            <a:ext cx="952500" cy="952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2146300" y="3886200"/>
            <a:ext cx="520700" cy="5207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2171700" y="4025900"/>
            <a:ext cx="457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600" b="0" i="0" u="none" strike="noStrike" spc="-100">
                <a:solidFill>
                  <a:srgbClr val="000000"/>
                </a:solidFill>
                <a:latin typeface="맑은 고딕"/>
                <a:ea typeface="맑은 고딕"/>
              </a:rPr>
              <a:t>1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5511800" y="3886200"/>
            <a:ext cx="520700" cy="5207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5549900" y="4025900"/>
            <a:ext cx="457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600" b="0" i="0" u="none" strike="noStrike" spc="-100">
                <a:solidFill>
                  <a:srgbClr val="000000"/>
                </a:solidFill>
                <a:latin typeface="맑은 고딕"/>
                <a:ea typeface="맑은 고딕"/>
              </a:rPr>
              <a:t>2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8877300" y="3886200"/>
            <a:ext cx="520700" cy="5207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8915400" y="4025900"/>
            <a:ext cx="457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600" b="0" i="0" u="none" strike="noStrike" spc="-100">
                <a:solidFill>
                  <a:srgbClr val="000000"/>
                </a:solidFill>
                <a:latin typeface="맑은 고딕"/>
                <a:ea typeface="맑은 고딕"/>
              </a:rPr>
              <a:t>3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12242800" y="3886200"/>
            <a:ext cx="520700" cy="5207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2280900" y="4025900"/>
            <a:ext cx="457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600" b="0" i="0" u="none" strike="noStrike" spc="-100">
                <a:solidFill>
                  <a:srgbClr val="000000"/>
                </a:solidFill>
                <a:latin typeface="맑은 고딕"/>
                <a:ea typeface="맑은 고딕"/>
              </a:rPr>
              <a:t>4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15621000" y="3886200"/>
            <a:ext cx="520700" cy="5207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5646400" y="4025900"/>
            <a:ext cx="457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600" b="0" i="0" u="none" strike="noStrike" spc="-100">
                <a:solidFill>
                  <a:srgbClr val="000000"/>
                </a:solidFill>
                <a:latin typeface="맑은 고딕"/>
                <a:ea typeface="맑은 고딕"/>
              </a:rPr>
              <a:t>5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14400" y="7048500"/>
            <a:ext cx="2895600" cy="749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9400"/>
              </a:lnSpc>
              <a:defRPr/>
            </a:pPr>
            <a:r>
              <a:rPr lang="ko-KR" altLang="en-US" sz="19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기존과 다른 방식으로 </a:t>
            </a:r>
          </a:p>
          <a:p>
            <a:pPr lvl="0" algn="ctr">
              <a:lnSpc>
                <a:spcPct val="149400"/>
              </a:lnSpc>
              <a:defRPr/>
            </a:pPr>
            <a:r>
              <a:rPr lang="ko-KR" altLang="en-US" sz="19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채터링을 제거하는데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</a:p>
          <a:p>
            <a:pPr lvl="0" algn="ctr">
              <a:lnSpc>
                <a:spcPct val="149400"/>
              </a:lnSpc>
              <a:defRPr/>
            </a:pPr>
            <a:r>
              <a:rPr lang="ko-KR" altLang="en-US" sz="19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좀 더 말랑한 사고력을 기르는데 도움이 되었다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343400" y="7213600"/>
            <a:ext cx="2895600" cy="749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9400"/>
              </a:lnSpc>
              <a:defRPr/>
            </a:pPr>
            <a:r>
              <a:rPr lang="ko-KR" altLang="en-US" sz="19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다른 사람의 코드과</a:t>
            </a:r>
          </a:p>
          <a:p>
            <a:pPr lvl="0" algn="ctr">
              <a:lnSpc>
                <a:spcPct val="149400"/>
              </a:lnSpc>
              <a:defRPr/>
            </a:pPr>
            <a:r>
              <a:rPr lang="ko-KR" altLang="en-US" sz="19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직접 병합하는 일이 많지 않아서 오류가 많이 일어났다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</a:p>
          <a:p>
            <a:pPr lvl="0" algn="ctr">
              <a:lnSpc>
                <a:spcPct val="149400"/>
              </a:lnSpc>
              <a:defRPr/>
            </a:pPr>
            <a:r>
              <a:rPr lang="ko-KR" altLang="en-US" sz="19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관찰력 필요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696199" y="7289800"/>
            <a:ext cx="2895600" cy="749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9400"/>
              </a:lnSpc>
              <a:defRPr/>
            </a:pPr>
            <a:r>
              <a:rPr lang="ko-KR" altLang="en-US" sz="19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이전 과제에서 사용했던 </a:t>
            </a:r>
          </a:p>
          <a:p>
            <a:pPr lvl="0" algn="ctr">
              <a:lnSpc>
                <a:spcPct val="149400"/>
              </a:lnSpc>
              <a:defRPr/>
            </a:pPr>
            <a:r>
              <a:rPr lang="en-US" altLang="ko-KR" sz="19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timecounter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FSM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과 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ASM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을 잘 기록해둬서 기능을 수정하는데 오랜 시간이 걸리지 않았다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061700" y="7277100"/>
            <a:ext cx="2895600" cy="749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9400"/>
              </a:lnSpc>
              <a:defRPr/>
            </a:pPr>
            <a:r>
              <a:rPr lang="ko-KR" altLang="en-US" sz="19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단순한 기능 구현 뿐만 아니라 생길 수 있는 문제점을 해결하는 것이 중요하다고 느낌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</a:p>
          <a:p>
            <a:pPr lvl="0" algn="ctr">
              <a:lnSpc>
                <a:spcPct val="149400"/>
              </a:lnSpc>
              <a:defRPr/>
            </a:pPr>
            <a:r>
              <a:rPr lang="en-US" altLang="ko-KR" sz="19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트러블 슈팅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4401800" y="7124700"/>
            <a:ext cx="2895600" cy="749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49400"/>
              </a:lnSpc>
              <a:defRPr/>
            </a:pPr>
            <a:r>
              <a:rPr lang="ko-KR" altLang="en-US" sz="19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너무 쓸데없이 사용한 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F/F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등의 이유로 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TR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개수가 많아짐을 느꼈다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아날로그적인 사고 방식의 중요성을 느꼈다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3378200" y="2197100"/>
            <a:ext cx="11518900" cy="1028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5800" b="1" i="0" u="none" strike="noStrike" spc="-200">
                <a:solidFill>
                  <a:srgbClr val="9E9E9E"/>
                </a:solidFill>
                <a:latin typeface="맑은 고딕"/>
              </a:rPr>
              <a:t>고찰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8128000" y="1600200"/>
            <a:ext cx="2032000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24499"/>
              </a:lnSpc>
              <a:defRPr/>
            </a:pPr>
            <a:r>
              <a:rPr lang="en-US" sz="1600" b="0" i="0" u="none" strike="noStrike" spc="-100">
                <a:solidFill>
                  <a:srgbClr val="595959"/>
                </a:solidFill>
                <a:latin typeface="맑은 고딕"/>
                <a:ea typeface="맑은 고딕"/>
              </a:rPr>
              <a:t>l   Strategy   l</a:t>
            </a:r>
          </a:p>
        </p:txBody>
      </p:sp>
    </p:spTree>
    <p:extLst>
      <p:ext uri="{BB962C8B-B14F-4D97-AF65-F5344CB8AC3E}">
        <p14:creationId xmlns:p14="http://schemas.microsoft.com/office/powerpoint/2010/main" val="137905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66100" y="863600"/>
            <a:ext cx="95377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Miri Company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064500" y="533400"/>
            <a:ext cx="97282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7757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864600" y="-571500"/>
            <a:ext cx="114300" cy="1435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93800" y="3657600"/>
            <a:ext cx="5930900" cy="11303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6400" b="0" i="0" u="none" strike="noStrike" spc="-300">
                <a:solidFill>
                  <a:srgbClr val="000000"/>
                </a:solidFill>
                <a:latin typeface="맑은 고딕"/>
                <a:ea typeface="맑은 고딕"/>
              </a:rPr>
              <a:t>CONTENTS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92200" y="5118100"/>
            <a:ext cx="6134100" cy="723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ko-KR" sz="1900" b="0" i="0" u="none" strike="noStrike">
                <a:solidFill>
                  <a:srgbClr val="000000"/>
                </a:solidFill>
                <a:latin typeface="맑은 고딕"/>
              </a:rPr>
              <a:t>프레젠테이션</a:t>
            </a:r>
            <a:r>
              <a:rPr lang="en-US" sz="19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latin typeface="맑은 고딕"/>
              </a:rPr>
              <a:t>주제에</a:t>
            </a:r>
            <a:r>
              <a:rPr lang="en-US" sz="19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latin typeface="맑은 고딕"/>
              </a:rPr>
              <a:t>대한</a:t>
            </a:r>
            <a:r>
              <a:rPr lang="en-US" sz="19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latin typeface="맑은 고딕"/>
              </a:rPr>
              <a:t>구체적인</a:t>
            </a:r>
            <a:r>
              <a:rPr lang="en-US" sz="19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latin typeface="맑은 고딕"/>
              </a:rPr>
              <a:t>설명을</a:t>
            </a:r>
            <a:r>
              <a:rPr lang="en-US" sz="19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latin typeface="맑은 고딕"/>
              </a:rPr>
              <a:t>작성해주세요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</a:p>
          <a:p>
            <a:pPr lvl="0" algn="ctr">
              <a:lnSpc>
                <a:spcPct val="132800"/>
              </a:lnSpc>
              <a:defRPr/>
            </a:pPr>
            <a:r>
              <a:rPr lang="ko-KR" sz="1900" b="0" i="0" u="none" strike="noStrike">
                <a:solidFill>
                  <a:srgbClr val="000000"/>
                </a:solidFill>
                <a:latin typeface="맑은 고딕"/>
              </a:rPr>
              <a:t>키워드와</a:t>
            </a:r>
            <a:r>
              <a:rPr lang="en-US" sz="19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latin typeface="맑은 고딕"/>
              </a:rPr>
              <a:t>궁극적</a:t>
            </a:r>
            <a:r>
              <a:rPr lang="en-US" sz="19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latin typeface="맑은 고딕"/>
              </a:rPr>
              <a:t>목적</a:t>
            </a:r>
            <a:r>
              <a:rPr lang="en-US" sz="19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latin typeface="맑은 고딕"/>
              </a:rPr>
              <a:t>문장을</a:t>
            </a:r>
            <a:r>
              <a:rPr lang="en-US" sz="19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latin typeface="맑은 고딕"/>
              </a:rPr>
              <a:t>기재해주세요</a:t>
            </a:r>
            <a:r>
              <a:rPr lang="en-US" sz="19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166100" y="3403600"/>
            <a:ext cx="95250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166100" y="5702300"/>
            <a:ext cx="95250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166100" y="6845300"/>
            <a:ext cx="95250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166100" y="8001000"/>
            <a:ext cx="9525000" cy="1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166100" y="4546600"/>
            <a:ext cx="9525000" cy="1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166100" y="2247900"/>
            <a:ext cx="9525000" cy="12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1277600" y="2590800"/>
            <a:ext cx="5867400" cy="457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99600"/>
              </a:lnSpc>
              <a:defRPr/>
            </a:pPr>
            <a:r>
              <a:rPr lang="ko-KR" sz="2500" b="0" i="0" u="none" strike="noStrike" spc="-100">
                <a:solidFill>
                  <a:srgbClr val="000000"/>
                </a:solidFill>
                <a:latin typeface="맑은 고딕"/>
              </a:rPr>
              <a:t>이미지가</a:t>
            </a:r>
            <a:r>
              <a:rPr lang="en-US" sz="2500" b="0" i="0" u="none" strike="noStrike" spc="-10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latin typeface="맑은 고딕"/>
              </a:rPr>
              <a:t>있는</a:t>
            </a:r>
            <a:r>
              <a:rPr lang="en-US" sz="2500" b="0" i="0" u="none" strike="noStrike" spc="-10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latin typeface="맑은 고딕"/>
              </a:rPr>
              <a:t>레이아웃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8636000" y="2527300"/>
            <a:ext cx="596900" cy="5969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8724900" y="2692400"/>
            <a:ext cx="431800" cy="3048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7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77600" y="3746500"/>
            <a:ext cx="5867400" cy="457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99600"/>
              </a:lnSpc>
              <a:defRPr/>
            </a:pPr>
            <a:r>
              <a:rPr lang="ko-KR" sz="2500" b="0" i="0" u="none" strike="noStrike" spc="-100">
                <a:solidFill>
                  <a:srgbClr val="000000"/>
                </a:solidFill>
                <a:latin typeface="맑은 고딕"/>
              </a:rPr>
              <a:t>세가지</a:t>
            </a:r>
            <a:r>
              <a:rPr lang="en-US" sz="2500" b="0" i="0" u="none" strike="noStrike" spc="-10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latin typeface="맑은 고딕"/>
              </a:rPr>
              <a:t>키워드</a:t>
            </a:r>
            <a:r>
              <a:rPr lang="en-US" sz="2500" b="0" i="0" u="none" strike="noStrike" spc="-10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latin typeface="맑은 고딕"/>
              </a:rPr>
              <a:t>레이아웃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8636000" y="3683000"/>
            <a:ext cx="596900" cy="5969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8724900" y="3835400"/>
            <a:ext cx="431800" cy="3048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7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277600" y="4889500"/>
            <a:ext cx="5867400" cy="457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99600"/>
              </a:lnSpc>
              <a:defRPr/>
            </a:pPr>
            <a:r>
              <a:rPr lang="ko-KR" sz="2500" b="0" i="0" u="none" strike="noStrike" spc="-100">
                <a:solidFill>
                  <a:srgbClr val="000000"/>
                </a:solidFill>
                <a:latin typeface="맑은 고딕"/>
              </a:rPr>
              <a:t>네가지</a:t>
            </a:r>
            <a:r>
              <a:rPr lang="en-US" sz="2500" b="0" i="0" u="none" strike="noStrike" spc="-10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latin typeface="맑은 고딕"/>
              </a:rPr>
              <a:t>이미지</a:t>
            </a:r>
            <a:r>
              <a:rPr lang="en-US" sz="2500" b="0" i="0" u="none" strike="noStrike" spc="-10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latin typeface="맑은 고딕"/>
              </a:rPr>
              <a:t>레이아웃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8636000" y="4826000"/>
            <a:ext cx="596900" cy="5969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8724900" y="4991100"/>
            <a:ext cx="431800" cy="3048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7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277600" y="6045200"/>
            <a:ext cx="5867400" cy="457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99600"/>
              </a:lnSpc>
              <a:defRPr/>
            </a:pPr>
            <a:r>
              <a:rPr lang="ko-KR" sz="2500" b="0" i="0" u="none" strike="noStrike" spc="-100">
                <a:solidFill>
                  <a:srgbClr val="000000"/>
                </a:solidFill>
                <a:latin typeface="맑은 고딕"/>
              </a:rPr>
              <a:t>프로세스</a:t>
            </a:r>
            <a:r>
              <a:rPr lang="en-US" sz="2500" b="0" i="0" u="none" strike="noStrike" spc="-10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latin typeface="맑은 고딕"/>
              </a:rPr>
              <a:t>레이아웃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8636000" y="5981700"/>
            <a:ext cx="596900" cy="5969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8724900" y="6134100"/>
            <a:ext cx="431800" cy="3048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7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239500" y="7188200"/>
            <a:ext cx="5867400" cy="457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99600"/>
              </a:lnSpc>
              <a:defRPr/>
            </a:pPr>
            <a:r>
              <a:rPr lang="ko-KR" sz="2500" b="0" i="0" u="none" strike="noStrike" spc="-100">
                <a:solidFill>
                  <a:srgbClr val="000000"/>
                </a:solidFill>
                <a:latin typeface="맑은 고딕"/>
              </a:rPr>
              <a:t>아이콘이</a:t>
            </a:r>
            <a:r>
              <a:rPr lang="en-US" sz="2500" b="0" i="0" u="none" strike="noStrike" spc="-10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latin typeface="맑은 고딕"/>
              </a:rPr>
              <a:t>있는</a:t>
            </a:r>
            <a:r>
              <a:rPr lang="en-US" sz="2500" b="0" i="0" u="none" strike="noStrike" spc="-10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latin typeface="맑은 고딕"/>
              </a:rPr>
              <a:t>레이아웃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8636000" y="7124700"/>
            <a:ext cx="596900" cy="5969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8724900" y="7289800"/>
            <a:ext cx="431800" cy="3048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7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6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277600" y="8343900"/>
            <a:ext cx="5867400" cy="457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99600"/>
              </a:lnSpc>
              <a:defRPr/>
            </a:pPr>
            <a:r>
              <a:rPr lang="ko-KR" sz="2500" b="0" i="0" u="none" strike="noStrike" spc="-100">
                <a:solidFill>
                  <a:srgbClr val="000000"/>
                </a:solidFill>
                <a:latin typeface="맑은 고딕"/>
              </a:rPr>
              <a:t>그래프가</a:t>
            </a:r>
            <a:r>
              <a:rPr lang="en-US" sz="2500" b="0" i="0" u="none" strike="noStrike" spc="-10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latin typeface="맑은 고딕"/>
              </a:rPr>
              <a:t>있는</a:t>
            </a:r>
            <a:r>
              <a:rPr lang="en-US" sz="2500" b="0" i="0" u="none" strike="noStrike" spc="-10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latin typeface="맑은 고딕"/>
              </a:rPr>
              <a:t>레이아웃</a:t>
            </a: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8636000" y="8280400"/>
            <a:ext cx="596900" cy="5969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8724900" y="8432800"/>
            <a:ext cx="431800" cy="3048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7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7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277600" y="1447800"/>
            <a:ext cx="5867400" cy="457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99600"/>
              </a:lnSpc>
              <a:defRPr/>
            </a:pPr>
            <a:r>
              <a:rPr lang="ko-KR" sz="2500" b="0" i="0" u="none" strike="noStrike" spc="-100">
                <a:solidFill>
                  <a:srgbClr val="000000"/>
                </a:solidFill>
                <a:latin typeface="맑은 고딕"/>
              </a:rPr>
              <a:t>긴</a:t>
            </a:r>
            <a:r>
              <a:rPr lang="en-US" sz="2500" b="0" i="0" u="none" strike="noStrike" spc="-10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latin typeface="맑은 고딕"/>
              </a:rPr>
              <a:t>글이</a:t>
            </a:r>
            <a:r>
              <a:rPr lang="en-US" sz="2500" b="0" i="0" u="none" strike="noStrike" spc="-10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latin typeface="맑은 고딕"/>
              </a:rPr>
              <a:t>있는</a:t>
            </a:r>
            <a:r>
              <a:rPr lang="en-US" sz="2500" b="0" i="0" u="none" strike="noStrike" spc="-10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latin typeface="맑은 고딕"/>
              </a:rPr>
              <a:t>레이아웃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8636000" y="1384300"/>
            <a:ext cx="596900" cy="5969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8724900" y="1536700"/>
            <a:ext cx="431800" cy="3048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7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7679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altLang="ko-KR" sz="1200" b="0" i="0" u="none" strike="noStrike">
                <a:solidFill>
                  <a:srgbClr val="000000"/>
                </a:solidFill>
                <a:latin typeface="맑은 고딕"/>
              </a:rPr>
              <a:t>FPGA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454900" y="4419600"/>
            <a:ext cx="406400" cy="139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120900" y="3733800"/>
            <a:ext cx="5105400" cy="152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8115300" y="3733800"/>
            <a:ext cx="8051800" cy="1524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2717800" y="4229100"/>
            <a:ext cx="520700" cy="520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743200" y="4368800"/>
            <a:ext cx="457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600" b="0" i="0" u="none" strike="noStrike" spc="-100">
                <a:solidFill>
                  <a:srgbClr val="000000"/>
                </a:solidFill>
                <a:latin typeface="맑은 고딕"/>
              </a:rPr>
              <a:t>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636000" y="4102100"/>
            <a:ext cx="5994400" cy="749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49400"/>
              </a:lnSpc>
              <a:defRPr/>
            </a:pPr>
            <a:r>
              <a:rPr lang="ko-KR" altLang="en-US" sz="1900" b="0" i="0" u="none" strike="noStrike">
                <a:solidFill>
                  <a:srgbClr val="000000"/>
                </a:solidFill>
                <a:latin typeface="맑은 고딕"/>
              </a:rPr>
              <a:t>기존의 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/>
              </a:rPr>
              <a:t>F/F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/>
              </a:rPr>
              <a:t>에서 나오는 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/>
              </a:rPr>
              <a:t>data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/>
              </a:rPr>
              <a:t>의 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/>
              </a:rPr>
              <a:t>AND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/>
              </a:rPr>
              <a:t> 처리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/>
              </a:rPr>
              <a:t>방식 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/>
              </a:rPr>
              <a:t>X</a:t>
            </a:r>
          </a:p>
          <a:p>
            <a:pPr lvl="0" algn="l">
              <a:lnSpc>
                <a:spcPct val="149400"/>
              </a:lnSpc>
              <a:defRPr/>
            </a:pPr>
            <a:endParaRPr lang="en-US" altLang="ko-KR" sz="1900" b="0" i="0" u="none" strike="noStrike">
              <a:solidFill>
                <a:srgbClr val="000000"/>
              </a:solidFill>
              <a:latin typeface="맑은 고딕"/>
            </a:endParaRPr>
          </a:p>
          <a:p>
            <a:pPr lvl="0" algn="l">
              <a:lnSpc>
                <a:spcPct val="149400"/>
              </a:lnSpc>
              <a:defRPr/>
            </a:pPr>
            <a:r>
              <a:rPr lang="ko-KR" altLang="en-US" sz="1900" b="0" i="0" u="none" strike="noStrike">
                <a:solidFill>
                  <a:srgbClr val="000000"/>
                </a:solidFill>
                <a:latin typeface="맑은 고딕"/>
              </a:rPr>
              <a:t>핵심 동작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/>
              </a:rPr>
              <a:t>: I.O 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/>
              </a:rPr>
              <a:t>의 입출력 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/>
              </a:rPr>
              <a:t>10ms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/>
              </a:rPr>
              <a:t>씩 필터링 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670300" y="4292600"/>
            <a:ext cx="2984500" cy="368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altLang="ko-KR" sz="2000" b="1" i="0" u="none" strike="noStrike" spc="-100">
                <a:solidFill>
                  <a:srgbClr val="000000"/>
                </a:solidFill>
                <a:latin typeface="맑은 고딕"/>
              </a:rPr>
              <a:t>Btn_debounce</a:t>
            </a:r>
            <a:r>
              <a:rPr lang="en-US" altLang="ko-KR" sz="2000" b="0" i="0" u="none" strike="noStrike" spc="-10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2000" b="0" i="0" u="none" strike="noStrike" spc="-100">
                <a:solidFill>
                  <a:srgbClr val="000000"/>
                </a:solidFill>
                <a:latin typeface="맑은 고딕"/>
              </a:rPr>
              <a:t>설계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454900" y="6121400"/>
            <a:ext cx="406400" cy="139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2120900" y="5422900"/>
            <a:ext cx="5105400" cy="1524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8115300" y="5422900"/>
            <a:ext cx="8051800" cy="1524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2717800" y="5930900"/>
            <a:ext cx="520700" cy="5207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2743200" y="6070600"/>
            <a:ext cx="457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600" b="0" i="0" u="none" strike="noStrike" spc="-100">
                <a:solidFill>
                  <a:srgbClr val="000000"/>
                </a:solidFill>
                <a:latin typeface="맑은 고딕"/>
              </a:rPr>
              <a:t>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636000" y="5803900"/>
            <a:ext cx="5994400" cy="749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49400"/>
              </a:lnSpc>
              <a:defRPr/>
            </a:pPr>
            <a:r>
              <a:rPr lang="ko-KR" altLang="en-US" sz="1900" b="0" i="0" u="none" strike="noStrike">
                <a:solidFill>
                  <a:srgbClr val="000000"/>
                </a:solidFill>
                <a:latin typeface="맑은 고딕"/>
              </a:rPr>
              <a:t>시간을 지정하고 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/>
              </a:rPr>
              <a:t>downcount 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/>
              </a:rPr>
              <a:t>방식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/>
              </a:rPr>
              <a:t>.</a:t>
            </a:r>
          </a:p>
          <a:p>
            <a:pPr lvl="0" algn="l">
              <a:lnSpc>
                <a:spcPct val="149400"/>
              </a:lnSpc>
              <a:defRPr/>
            </a:pPr>
            <a:endParaRPr lang="en-US" altLang="ko-KR" sz="1900" b="0" i="0" u="none" strike="noStrike">
              <a:solidFill>
                <a:srgbClr val="000000"/>
              </a:solidFill>
              <a:latin typeface="맑은 고딕"/>
            </a:endParaRPr>
          </a:p>
          <a:p>
            <a:pPr lvl="0" algn="l">
              <a:lnSpc>
                <a:spcPct val="149400"/>
              </a:lnSpc>
              <a:defRPr/>
            </a:pPr>
            <a:r>
              <a:rPr lang="ko-KR" altLang="en-US" sz="1900" b="0" i="0" u="none" strike="noStrike">
                <a:solidFill>
                  <a:srgbClr val="000000"/>
                </a:solidFill>
                <a:latin typeface="맑은 고딕"/>
              </a:rPr>
              <a:t>핵심 동작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/>
              </a:rPr>
              <a:t>: 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/>
              </a:rPr>
              <a:t>자리수 지정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/>
              </a:rPr>
              <a:t>,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/>
              </a:rPr>
              <a:t> 모터를 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/>
              </a:rPr>
              <a:t>PWM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/>
              </a:rPr>
              <a:t>로 조작해 동작 확인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670300" y="5994400"/>
            <a:ext cx="2984500" cy="368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altLang="ko-KR" sz="2000" b="0" i="0" u="none" strike="noStrike" spc="-100">
                <a:solidFill>
                  <a:srgbClr val="000000"/>
                </a:solidFill>
                <a:latin typeface="맑은 고딕"/>
              </a:rPr>
              <a:t>microwave oven logic </a:t>
            </a:r>
            <a:r>
              <a:rPr lang="ko-KR" altLang="en-US" sz="2000" b="0" i="0" u="none" strike="noStrike" spc="-100">
                <a:solidFill>
                  <a:srgbClr val="000000"/>
                </a:solidFill>
                <a:latin typeface="맑은 고딕"/>
              </a:rPr>
              <a:t>구현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454900" y="7823200"/>
            <a:ext cx="406400" cy="139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2120900" y="7124700"/>
            <a:ext cx="5105400" cy="1524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8115300" y="7124700"/>
            <a:ext cx="8051800" cy="1524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2717800" y="7632700"/>
            <a:ext cx="520700" cy="5207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2743200" y="7772400"/>
            <a:ext cx="457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600" b="0" i="0" u="none" strike="noStrike" spc="-100">
                <a:solidFill>
                  <a:srgbClr val="000000"/>
                </a:solidFill>
                <a:latin typeface="맑은 고딕"/>
              </a:rPr>
              <a:t>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636000" y="7670799"/>
            <a:ext cx="7061200" cy="749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49400"/>
              </a:lnSpc>
              <a:defRPr/>
            </a:pPr>
            <a:r>
              <a:rPr lang="ko-KR" altLang="en-US" sz="1900" b="0" i="0" u="none" strike="noStrike">
                <a:solidFill>
                  <a:srgbClr val="000000"/>
                </a:solidFill>
                <a:latin typeface="맑은 고딕"/>
              </a:rPr>
              <a:t>예시로 제공된 방향 및 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/>
              </a:rPr>
              <a:t>PWM duty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/>
              </a:rPr>
              <a:t>를 알려주는 기능을 유지</a:t>
            </a:r>
          </a:p>
          <a:p>
            <a:pPr lvl="0" algn="l">
              <a:lnSpc>
                <a:spcPct val="149400"/>
              </a:lnSpc>
              <a:defRPr/>
            </a:pPr>
            <a:endParaRPr lang="en-US" altLang="ko-KR" sz="1900" b="0" i="0" u="none" strike="noStrike">
              <a:solidFill>
                <a:srgbClr val="000000"/>
              </a:solidFill>
              <a:latin typeface="맑은 고딕"/>
            </a:endParaRPr>
          </a:p>
          <a:p>
            <a:pPr lvl="0" algn="l">
              <a:lnSpc>
                <a:spcPct val="149400"/>
              </a:lnSpc>
              <a:defRPr/>
            </a:pPr>
            <a:r>
              <a:rPr lang="ko-KR" altLang="en-US" sz="1900" b="0" i="0" u="none" strike="noStrike">
                <a:solidFill>
                  <a:srgbClr val="000000"/>
                </a:solidFill>
                <a:latin typeface="맑은 고딕"/>
              </a:rPr>
              <a:t>동작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/>
              </a:rPr>
              <a:t>: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/>
              </a:rPr>
              <a:t>2x1 mux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/>
              </a:rPr>
              <a:t>로 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/>
              </a:rPr>
              <a:t>Top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/>
              </a:rPr>
              <a:t>에서 묶어 작동 방식을 분리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맑은 고딕"/>
              </a:rPr>
              <a:t>.</a:t>
            </a:r>
          </a:p>
          <a:p>
            <a:pPr lvl="0" algn="l">
              <a:lnSpc>
                <a:spcPct val="149400"/>
              </a:lnSpc>
              <a:defRPr/>
            </a:pPr>
            <a:endParaRPr lang="ko-KR" altLang="en-US" sz="1900" b="0" i="0" u="none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3670300" y="7696200"/>
            <a:ext cx="2984500" cy="368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2000" b="0" i="0" u="none" strike="noStrike" spc="-100">
                <a:solidFill>
                  <a:srgbClr val="000000"/>
                </a:solidFill>
                <a:latin typeface="맑은 고딕"/>
              </a:rPr>
              <a:t>기존의 동작 구현 유지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4947900" y="7442200"/>
            <a:ext cx="901700" cy="9017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4947900" y="5740400"/>
            <a:ext cx="901700" cy="9017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14947900" y="4038600"/>
            <a:ext cx="901700" cy="9017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3378200" y="2197100"/>
            <a:ext cx="11518900" cy="1028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5800" b="1" i="0" u="none" strike="noStrike" spc="-200">
                <a:solidFill>
                  <a:srgbClr val="595959"/>
                </a:solidFill>
                <a:latin typeface="맑은 고딕"/>
              </a:rPr>
              <a:t>개요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255000" y="1587500"/>
            <a:ext cx="1778000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24499"/>
              </a:lnSpc>
              <a:defRPr/>
            </a:pPr>
            <a:r>
              <a:rPr lang="en-US" sz="1600" b="0" i="0" u="none" strike="noStrike" spc="-100">
                <a:solidFill>
                  <a:srgbClr val="595959"/>
                </a:solidFill>
                <a:latin typeface="맑은 고딕"/>
              </a:rPr>
              <a:t>l   Overview   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altLang="ko-KR" sz="1200" b="0" i="0" u="none" strike="noStrike">
                <a:solidFill>
                  <a:srgbClr val="000000"/>
                </a:solidFill>
                <a:latin typeface="맑은 고딕"/>
              </a:rPr>
              <a:t>FPGA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5400000">
            <a:off x="5588000" y="5016500"/>
            <a:ext cx="80264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371600" y="4762500"/>
            <a:ext cx="7391400" cy="3200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just">
              <a:lnSpc>
                <a:spcPct val="132800"/>
              </a:lnSpc>
              <a:defRPr/>
            </a:pPr>
            <a:r>
              <a:rPr lang="ko-KR" altLang="en-US" sz="250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이 모듈은 </a:t>
            </a:r>
            <a:r>
              <a:rPr lang="en-US" altLang="ko-KR" sz="250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button</a:t>
            </a:r>
            <a:r>
              <a:rPr lang="ko-KR" altLang="en-US" sz="250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의 </a:t>
            </a:r>
            <a:r>
              <a:rPr lang="en-US" altLang="ko-KR" sz="250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I.O</a:t>
            </a:r>
            <a:r>
              <a:rPr lang="ko-KR" altLang="en-US" sz="250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구간 </a:t>
            </a:r>
            <a:r>
              <a:rPr lang="en-US" altLang="ko-KR" sz="250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10ms</a:t>
            </a:r>
            <a:r>
              <a:rPr lang="ko-KR" altLang="en-US" sz="250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동안의 신호를</a:t>
            </a:r>
          </a:p>
          <a:p>
            <a:pPr lvl="0" algn="just">
              <a:lnSpc>
                <a:spcPct val="132800"/>
              </a:lnSpc>
              <a:defRPr/>
            </a:pPr>
            <a:r>
              <a:rPr lang="ko-KR" altLang="en-US" sz="250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무시하고 다음 들어오는 신호를 한 클럭내본다</a:t>
            </a:r>
            <a:r>
              <a:rPr lang="en-US" altLang="ko-KR" sz="250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</a:p>
          <a:p>
            <a:pPr lvl="0" algn="just">
              <a:lnSpc>
                <a:spcPct val="132800"/>
              </a:lnSpc>
              <a:defRPr/>
            </a:pPr>
            <a:r>
              <a:rPr lang="ko-KR" altLang="en-US" sz="250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기존 상태인 </a:t>
            </a:r>
            <a:r>
              <a:rPr lang="en-US" altLang="ko-KR" sz="250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IDLE</a:t>
            </a:r>
            <a:r>
              <a:rPr lang="ko-KR" altLang="en-US" sz="250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에서 어떤 버튼이 눌린다면 </a:t>
            </a:r>
            <a:r>
              <a:rPr lang="en-US" altLang="ko-KR" sz="250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WAIT</a:t>
            </a:r>
            <a:r>
              <a:rPr lang="ko-KR" altLang="en-US" sz="250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로 넘어가고 이후 </a:t>
            </a:r>
            <a:r>
              <a:rPr lang="en-US" altLang="ko-KR" sz="250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10ms</a:t>
            </a:r>
            <a:r>
              <a:rPr lang="ko-KR" altLang="en-US" sz="250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이후에 </a:t>
            </a:r>
            <a:r>
              <a:rPr lang="en-US" altLang="ko-KR" sz="250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BtnH</a:t>
            </a:r>
            <a:r>
              <a:rPr lang="ko-KR" altLang="en-US" sz="250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혹은 </a:t>
            </a:r>
            <a:r>
              <a:rPr lang="en-US" altLang="ko-KR" sz="250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BtnL</a:t>
            </a:r>
            <a:r>
              <a:rPr lang="ko-KR" altLang="en-US" sz="250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값을 통해 </a:t>
            </a:r>
            <a:r>
              <a:rPr lang="en-US" altLang="ko-KR" sz="250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pwm</a:t>
            </a:r>
            <a:r>
              <a:rPr lang="ko-KR" altLang="en-US" sz="250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을 올리거나 내리거나 한다</a:t>
            </a:r>
            <a:r>
              <a:rPr lang="en-US" altLang="ko-KR" sz="250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</a:p>
          <a:p>
            <a:pPr lvl="0" algn="just">
              <a:lnSpc>
                <a:spcPct val="132800"/>
              </a:lnSpc>
              <a:defRPr/>
            </a:pPr>
            <a:r>
              <a:rPr lang="ko-KR" altLang="en-US" sz="250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그리고 하강엣지를 </a:t>
            </a:r>
            <a:r>
              <a:rPr lang="en-US" altLang="ko-KR" sz="250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detect</a:t>
            </a:r>
            <a:r>
              <a:rPr lang="ko-KR" altLang="en-US" sz="250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하여 다시 </a:t>
            </a:r>
            <a:r>
              <a:rPr lang="en-US" altLang="ko-KR" sz="250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IDLE</a:t>
            </a:r>
            <a:r>
              <a:rPr lang="ko-KR" altLang="en-US" sz="250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상태로 돌아와 다음 동작을 위해 대기한다</a:t>
            </a:r>
            <a:r>
              <a:rPr lang="en-US" altLang="ko-KR" sz="250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56350" y="3238500"/>
            <a:ext cx="5575300" cy="431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24499"/>
              </a:lnSpc>
              <a:defRPr/>
            </a:pPr>
            <a:r>
              <a:rPr lang="en-US" altLang="ko-KR" sz="2400" b="0" i="0" u="none" strike="noStrike" spc="-100">
                <a:solidFill>
                  <a:srgbClr val="000000"/>
                </a:solidFill>
                <a:latin typeface="맑은 고딕"/>
              </a:rPr>
              <a:t>FSM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35100" y="2578100"/>
            <a:ext cx="2032000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24499"/>
              </a:lnSpc>
              <a:defRPr/>
            </a:pPr>
            <a:r>
              <a:rPr lang="en-US" sz="1600" b="0" i="0" u="none" strike="noStrike" spc="-100">
                <a:solidFill>
                  <a:srgbClr val="595959"/>
                </a:solidFill>
                <a:latin typeface="맑은 고딕"/>
                <a:ea typeface="맑은 고딕"/>
              </a:rPr>
              <a:t>l   About Us   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46199" y="2971800"/>
            <a:ext cx="7797800" cy="1028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altLang="ko-KR" sz="5800" b="1" i="0" u="none" strike="noStrike" spc="-200">
                <a:solidFill>
                  <a:srgbClr val="9E9E9E"/>
                </a:solidFill>
                <a:latin typeface="맑은 고딕"/>
              </a:rPr>
              <a:t>Btn_debounce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677400" y="1161249"/>
            <a:ext cx="7391399" cy="793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05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altLang="ko-KR" sz="1200" b="0" i="0" u="none" strike="noStrike">
                <a:solidFill>
                  <a:srgbClr val="000000"/>
                </a:solidFill>
                <a:latin typeface="맑은 고딕"/>
              </a:rPr>
              <a:t>FPGA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46199" y="1104900"/>
            <a:ext cx="12750801" cy="1028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altLang="ko-KR" sz="5800" b="1" i="0" u="none" strike="noStrike" spc="-200">
                <a:solidFill>
                  <a:srgbClr val="9E9E9E"/>
                </a:solidFill>
                <a:latin typeface="맑은 고딕"/>
              </a:rPr>
              <a:t>Btn debounce schematic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3057166"/>
            <a:ext cx="7442200" cy="488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3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altLang="ko-KR" sz="1200" b="0" i="0" u="none" strike="noStrike">
                <a:solidFill>
                  <a:srgbClr val="000000"/>
                </a:solidFill>
                <a:latin typeface="맑은 고딕"/>
              </a:rPr>
              <a:t>FPGA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46199" y="1104900"/>
            <a:ext cx="12750801" cy="1028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altLang="ko-KR" sz="5800" b="1" i="0" u="none" strike="noStrike" spc="-200">
                <a:solidFill>
                  <a:srgbClr val="9E9E9E"/>
                </a:solidFill>
                <a:latin typeface="맑은 고딕"/>
              </a:rPr>
              <a:t>Btn debounce schematic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94" y="2463800"/>
            <a:ext cx="16845612" cy="367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98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altLang="ko-KR" sz="1200" b="0" i="0" u="none" strike="noStrike">
                <a:solidFill>
                  <a:srgbClr val="000000"/>
                </a:solidFill>
                <a:latin typeface="맑은 고딕"/>
              </a:rPr>
              <a:t>FPGA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5400000">
            <a:off x="5588000" y="5016500"/>
            <a:ext cx="80264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371600" y="4762500"/>
            <a:ext cx="7391400" cy="3200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just">
              <a:lnSpc>
                <a:spcPct val="132800"/>
              </a:lnSpc>
              <a:defRPr/>
            </a:pPr>
            <a:r>
              <a:rPr lang="ko-KR" sz="2500" i="0" u="none" strike="noStrike">
                <a:solidFill>
                  <a:srgbClr val="000000"/>
                </a:solidFill>
                <a:latin typeface="맑은 고딕"/>
              </a:rPr>
              <a:t>이 모듈은 스톱워치 또는 타이머의 시간 설정 단위를 선택하고 시작/정지를 제어합니다. i_btnL과 i_btnR 버튼을 통해 초, 분, 시 단위를 순환하며 선택(time_sel)할 수 있습니다. i_sw_start 스위치는 타이머를 시작(start)하거나 정지(stop)하는 신호(o_start)를 토글합니다.</a:t>
            </a:r>
          </a:p>
          <a:p>
            <a:pPr lvl="0" algn="just">
              <a:lnSpc>
                <a:spcPct val="132800"/>
              </a:lnSpc>
              <a:defRPr/>
            </a:pPr>
            <a:r>
              <a:rPr lang="ko-KR" sz="2500" i="0" u="none" strike="noStrike">
                <a:solidFill>
                  <a:srgbClr val="000000"/>
                </a:solidFill>
                <a:latin typeface="맑은 고딕"/>
              </a:rPr>
              <a:t> 이는 사용자가 원하는 시간 단위를 설정하고 타이머 동작을 제어하는 핵심 로직을 담당합니다.</a:t>
            </a:r>
            <a:endParaRPr lang="en-US" sz="2500" i="0" u="none" strike="noStrike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356350" y="3238500"/>
            <a:ext cx="5575300" cy="431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24499"/>
              </a:lnSpc>
              <a:defRPr/>
            </a:pPr>
            <a:r>
              <a:rPr lang="en-US" altLang="ko-KR" sz="2400" b="0" i="0" u="none" strike="noStrike" spc="-100">
                <a:solidFill>
                  <a:srgbClr val="000000"/>
                </a:solidFill>
                <a:latin typeface="맑은 고딕"/>
              </a:rPr>
              <a:t>FSM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35100" y="2578100"/>
            <a:ext cx="2032000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24499"/>
              </a:lnSpc>
              <a:defRPr/>
            </a:pPr>
            <a:r>
              <a:rPr lang="en-US" sz="1600" b="0" i="0" u="none" strike="noStrike" spc="-100">
                <a:solidFill>
                  <a:srgbClr val="595959"/>
                </a:solidFill>
                <a:latin typeface="맑은 고딕"/>
                <a:ea typeface="맑은 고딕"/>
              </a:rPr>
              <a:t>l   About Us   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46199" y="2971800"/>
            <a:ext cx="7797800" cy="1028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altLang="ko-KR" sz="5800" b="1" i="0" u="none" strike="noStrike" spc="-200">
                <a:solidFill>
                  <a:srgbClr val="9E9E9E"/>
                </a:solidFill>
                <a:latin typeface="맑은 고딕"/>
              </a:rPr>
              <a:t>WATCH_CU</a:t>
            </a:r>
            <a:endParaRPr lang="ko-KR" altLang="en-US" sz="5800" b="1" i="0" u="none" strike="noStrike" spc="-200">
              <a:solidFill>
                <a:srgbClr val="9E9E9E"/>
              </a:solidFill>
              <a:latin typeface="맑은 고딕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664844" y="1104900"/>
            <a:ext cx="7560549" cy="80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2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0550" y="8509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altLang="ko-KR" sz="1200" b="0" i="0" u="none" strike="noStrike">
                <a:solidFill>
                  <a:srgbClr val="000000"/>
                </a:solidFill>
                <a:latin typeface="맑은 고딕"/>
              </a:rPr>
              <a:t>FPGA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5400000">
            <a:off x="5588000" y="5016500"/>
            <a:ext cx="80264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46198" y="1104900"/>
            <a:ext cx="10769601" cy="1028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altLang="ko-KR" sz="5800" b="1" i="0" u="none" strike="noStrike" spc="-200" dirty="0" err="1" smtClean="0">
                <a:solidFill>
                  <a:srgbClr val="9E9E9E"/>
                </a:solidFill>
                <a:latin typeface="맑은 고딕"/>
              </a:rPr>
              <a:t>Watch_CU</a:t>
            </a:r>
            <a:r>
              <a:rPr lang="en-US" altLang="ko-KR" sz="5800" b="1" i="0" u="none" strike="noStrike" spc="-200" dirty="0" smtClean="0">
                <a:solidFill>
                  <a:srgbClr val="9E9E9E"/>
                </a:solidFill>
                <a:latin typeface="맑은 고딕"/>
              </a:rPr>
              <a:t> </a:t>
            </a:r>
            <a:r>
              <a:rPr lang="en-US" altLang="ko-KR" sz="5800" b="1" spc="-200" dirty="0" smtClean="0">
                <a:solidFill>
                  <a:srgbClr val="9E9E9E"/>
                </a:solidFill>
                <a:latin typeface="맑은 고딕"/>
              </a:rPr>
              <a:t>&amp; DP</a:t>
            </a:r>
            <a:r>
              <a:rPr lang="en-US" altLang="ko-KR" sz="5800" b="1" i="0" u="none" strike="noStrike" spc="-200" dirty="0" smtClean="0">
                <a:solidFill>
                  <a:srgbClr val="9E9E9E"/>
                </a:solidFill>
                <a:latin typeface="맑은 고딕"/>
              </a:rPr>
              <a:t> </a:t>
            </a:r>
            <a:r>
              <a:rPr lang="en-US" altLang="ko-KR" sz="5800" b="1" i="0" u="none" strike="noStrike" spc="-200" dirty="0">
                <a:solidFill>
                  <a:srgbClr val="9E9E9E"/>
                </a:solidFill>
                <a:latin typeface="맑은 고딕"/>
              </a:rPr>
              <a:t>Schematic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83" y="2824254"/>
            <a:ext cx="13703090" cy="527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0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altLang="ko-KR" sz="1200" b="0" i="0" u="none" strike="noStrike">
                <a:solidFill>
                  <a:srgbClr val="000000"/>
                </a:solidFill>
                <a:latin typeface="맑은 고딕"/>
              </a:rPr>
              <a:t>FPGA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5400000">
            <a:off x="5588000" y="5016500"/>
            <a:ext cx="80264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054100"/>
            <a:ext cx="12740446" cy="779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545</Words>
  <Application>Microsoft Office PowerPoint</Application>
  <PresentationFormat>사용자 지정</PresentationFormat>
  <Paragraphs>119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kccistc</dc:creator>
  <cp:lastModifiedBy>kccistc</cp:lastModifiedBy>
  <cp:revision>107</cp:revision>
  <dcterms:created xsi:type="dcterms:W3CDTF">2006-08-16T00:00:00Z</dcterms:created>
  <dcterms:modified xsi:type="dcterms:W3CDTF">2025-07-13T23:51:46Z</dcterms:modified>
  <cp:version/>
</cp:coreProperties>
</file>